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6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E1390B-623B-4F66-A48C-463ACDFF1AAE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92D81B-5AB0-4B2C-8DDB-AA7D55386B41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Bank failures</a:t>
          </a:r>
        </a:p>
      </dgm:t>
    </dgm:pt>
    <dgm:pt modelId="{3F855E5F-AC30-4F9C-9ABE-02BB13E734DC}" type="parTrans" cxnId="{D154F87E-9550-45AA-BE70-7FAFE4F66B3E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C72ED6F-106D-467E-A53F-065497B225C0}" type="sibTrans" cxnId="{D154F87E-9550-45AA-BE70-7FAFE4F66B3E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E09AEB8-DAE9-455C-AD54-72081A17BE4C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Lack of capital</a:t>
          </a:r>
        </a:p>
      </dgm:t>
    </dgm:pt>
    <dgm:pt modelId="{2BE8C4AF-A0BE-48CA-ABFA-46CA3B7F05D8}" type="parTrans" cxnId="{6EF88B86-0E77-41DD-8BDE-0FCFDE550C2F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7009874-BB10-4787-9C7B-A31D58F140F6}" type="sibTrans" cxnId="{6EF88B86-0E77-41DD-8BDE-0FCFDE550C2F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162A09E-7A04-47C9-A7F5-9F1313D12EB6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Competition</a:t>
          </a:r>
        </a:p>
      </dgm:t>
    </dgm:pt>
    <dgm:pt modelId="{72113811-175A-46D9-AD46-6C0C01DD0D78}" type="parTrans" cxnId="{98153A50-EC3A-405B-82DE-02FFFD488047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020740A-DDF1-4F54-A8BB-6DECCAE84F6F}" type="sibTrans" cxnId="{98153A50-EC3A-405B-82DE-02FFFD488047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D5CF913-17CA-45BF-9473-C39AF2DFE1EE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Inefficient Management</a:t>
          </a:r>
        </a:p>
      </dgm:t>
    </dgm:pt>
    <dgm:pt modelId="{075C026B-7570-4C7D-8E51-C70E2D2BEAB9}" type="parTrans" cxnId="{990EE263-9C36-4A94-AB68-A937C9645439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5E8C8DA-CFE0-4506-894F-AD3C412DB7E8}" type="sibTrans" cxnId="{990EE263-9C36-4A94-AB68-A937C9645439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7189184-DDB5-42D8-BB7D-8C69C1B9F8A9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Low cash restore</a:t>
          </a:r>
        </a:p>
      </dgm:t>
    </dgm:pt>
    <dgm:pt modelId="{6BEB92FA-572F-4705-B9FF-5CB7DB259641}" type="parTrans" cxnId="{3B9BE358-AF26-4DAA-B7FE-A9258AB79DDB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C12F674-4A46-49F6-91FB-9791C2FCFEA7}" type="sibTrans" cxnId="{3B9BE358-AF26-4DAA-B7FE-A9258AB79DDB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DD3A5DB-3FE8-4A90-9F27-A6D8B8E2CC0F}">
      <dgm:prSet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Unsound lending policy</a:t>
          </a:r>
        </a:p>
      </dgm:t>
    </dgm:pt>
    <dgm:pt modelId="{6953C5A8-EF44-4CF0-95FF-A72F1799549F}" type="parTrans" cxnId="{360C4B7F-DD5C-4BB6-B94E-D7C7D9F11353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0A81A21-3CF5-48BD-951A-6712286F3CC1}" type="sibTrans" cxnId="{360C4B7F-DD5C-4BB6-B94E-D7C7D9F11353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4088410-E1F3-4A2B-8C8E-726DC4BA84A4}">
      <dgm:prSet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Speculative dealings</a:t>
          </a:r>
        </a:p>
      </dgm:t>
    </dgm:pt>
    <dgm:pt modelId="{AC29BF20-262D-4909-9A89-2F01DA09CC4F}" type="parTrans" cxnId="{8366C2BE-863A-44FB-9DE5-81692FB104CF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3489739-AD31-41F8-BFA1-8F14902DBB7D}" type="sibTrans" cxnId="{8366C2BE-863A-44FB-9DE5-81692FB104CF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B0FAE8CA-75E5-4FD2-B590-15DC0D32392E}">
      <dgm:prSet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Growth of small banks</a:t>
          </a:r>
        </a:p>
      </dgm:t>
    </dgm:pt>
    <dgm:pt modelId="{1D182EC2-0637-4673-93C8-45245140A636}" type="parTrans" cxnId="{C0A9AE53-AF6C-4EAA-8A8B-0FFDDD8366A7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6D60968-53AD-4040-AABF-B3A320236E5B}" type="sibTrans" cxnId="{C0A9AE53-AF6C-4EAA-8A8B-0FFDDD8366A7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681B767-3214-4454-BBA6-C738240BDF90}">
      <dgm:prSet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Absence of control</a:t>
          </a:r>
        </a:p>
      </dgm:t>
    </dgm:pt>
    <dgm:pt modelId="{6FCF530E-FA04-41EA-AAAE-7F5E1CC7BBF5}" type="parTrans" cxnId="{22144B0B-20C7-467A-B491-55301250C54D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DD51820-538E-4E69-B32B-88D2B8A8D2D1}" type="sibTrans" cxnId="{22144B0B-20C7-467A-B491-55301250C54D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B25AE3D-0082-4472-9825-375626171F68}" type="pres">
      <dgm:prSet presAssocID="{A1E1390B-623B-4F66-A48C-463ACDFF1AA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BF18C19-51E6-449D-A4D4-A10DDA35227D}" type="pres">
      <dgm:prSet presAssocID="{AB92D81B-5AB0-4B2C-8DDB-AA7D55386B41}" presName="centerShape" presStyleLbl="node0" presStyleIdx="0" presStyleCnt="1" custScaleX="122557" custLinFactNeighborX="845" custLinFactNeighborY="1644"/>
      <dgm:spPr/>
    </dgm:pt>
    <dgm:pt modelId="{B8AE2661-DA4E-4127-95C2-A6DB3B4B1FEB}" type="pres">
      <dgm:prSet presAssocID="{2BE8C4AF-A0BE-48CA-ABFA-46CA3B7F05D8}" presName="parTrans" presStyleLbl="sibTrans2D1" presStyleIdx="0" presStyleCnt="8" custAng="11120608" custScaleX="129530"/>
      <dgm:spPr/>
    </dgm:pt>
    <dgm:pt modelId="{9AE954F2-E65F-4444-BDEB-854066541BE6}" type="pres">
      <dgm:prSet presAssocID="{2BE8C4AF-A0BE-48CA-ABFA-46CA3B7F05D8}" presName="connectorText" presStyleLbl="sibTrans2D1" presStyleIdx="0" presStyleCnt="8"/>
      <dgm:spPr/>
    </dgm:pt>
    <dgm:pt modelId="{72C08EE5-BC74-4BDC-956C-2A1A5960B6A7}" type="pres">
      <dgm:prSet presAssocID="{8E09AEB8-DAE9-455C-AD54-72081A17BE4C}" presName="node" presStyleLbl="node1" presStyleIdx="0" presStyleCnt="8" custScaleX="158024" custRadScaleRad="100170" custRadScaleInc="-8446">
        <dgm:presLayoutVars>
          <dgm:bulletEnabled val="1"/>
        </dgm:presLayoutVars>
      </dgm:prSet>
      <dgm:spPr/>
    </dgm:pt>
    <dgm:pt modelId="{91BBDE0A-07D7-4B69-8D6F-B210902DE70A}" type="pres">
      <dgm:prSet presAssocID="{72113811-175A-46D9-AD46-6C0C01DD0D78}" presName="parTrans" presStyleLbl="sibTrans2D1" presStyleIdx="1" presStyleCnt="8" custAng="10573114"/>
      <dgm:spPr/>
    </dgm:pt>
    <dgm:pt modelId="{9CF43689-51B3-4501-BC7A-0435A867D589}" type="pres">
      <dgm:prSet presAssocID="{72113811-175A-46D9-AD46-6C0C01DD0D78}" presName="connectorText" presStyleLbl="sibTrans2D1" presStyleIdx="1" presStyleCnt="8"/>
      <dgm:spPr/>
    </dgm:pt>
    <dgm:pt modelId="{963A37E5-0910-4556-AF63-0857E6C5D897}" type="pres">
      <dgm:prSet presAssocID="{9162A09E-7A04-47C9-A7F5-9F1313D12EB6}" presName="node" presStyleLbl="node1" presStyleIdx="1" presStyleCnt="8" custScaleX="166061" custRadScaleRad="125758" custRadScaleInc="40941">
        <dgm:presLayoutVars>
          <dgm:bulletEnabled val="1"/>
        </dgm:presLayoutVars>
      </dgm:prSet>
      <dgm:spPr/>
    </dgm:pt>
    <dgm:pt modelId="{3A37BF7C-910B-44DD-B030-29B466F25F1F}" type="pres">
      <dgm:prSet presAssocID="{075C026B-7570-4C7D-8E51-C70E2D2BEAB9}" presName="parTrans" presStyleLbl="sibTrans2D1" presStyleIdx="2" presStyleCnt="8" custAng="10895097" custScaleX="129795"/>
      <dgm:spPr/>
    </dgm:pt>
    <dgm:pt modelId="{E0162188-A7AD-4CFC-ABCE-6DD4A77A026D}" type="pres">
      <dgm:prSet presAssocID="{075C026B-7570-4C7D-8E51-C70E2D2BEAB9}" presName="connectorText" presStyleLbl="sibTrans2D1" presStyleIdx="2" presStyleCnt="8"/>
      <dgm:spPr/>
    </dgm:pt>
    <dgm:pt modelId="{9D151D80-B317-40B8-ABB1-A75D90B2A934}" type="pres">
      <dgm:prSet presAssocID="{FD5CF913-17CA-45BF-9473-C39AF2DFE1EE}" presName="node" presStyleLbl="node1" presStyleIdx="2" presStyleCnt="8" custScaleX="179209" custRadScaleRad="137410" custRadScaleInc="-866">
        <dgm:presLayoutVars>
          <dgm:bulletEnabled val="1"/>
        </dgm:presLayoutVars>
      </dgm:prSet>
      <dgm:spPr/>
    </dgm:pt>
    <dgm:pt modelId="{E6BDA620-6756-4DAC-8BD7-E8EB0B0B684E}" type="pres">
      <dgm:prSet presAssocID="{6BEB92FA-572F-4705-B9FF-5CB7DB259641}" presName="parTrans" presStyleLbl="sibTrans2D1" presStyleIdx="3" presStyleCnt="8" custAng="10843946"/>
      <dgm:spPr/>
    </dgm:pt>
    <dgm:pt modelId="{706EA492-3051-49CB-B657-853C45F89028}" type="pres">
      <dgm:prSet presAssocID="{6BEB92FA-572F-4705-B9FF-5CB7DB259641}" presName="connectorText" presStyleLbl="sibTrans2D1" presStyleIdx="3" presStyleCnt="8"/>
      <dgm:spPr/>
    </dgm:pt>
    <dgm:pt modelId="{3255B053-CE91-4E9A-B088-76814D9021B1}" type="pres">
      <dgm:prSet presAssocID="{07189184-DDB5-42D8-BB7D-8C69C1B9F8A9}" presName="node" presStyleLbl="node1" presStyleIdx="3" presStyleCnt="8" custScaleX="171607" custScaleY="98336" custRadScaleRad="138794" custRadScaleInc="-38859">
        <dgm:presLayoutVars>
          <dgm:bulletEnabled val="1"/>
        </dgm:presLayoutVars>
      </dgm:prSet>
      <dgm:spPr/>
    </dgm:pt>
    <dgm:pt modelId="{4955B642-44DE-49CA-B6E6-3AFF9EB3CC6A}" type="pres">
      <dgm:prSet presAssocID="{6953C5A8-EF44-4CF0-95FF-A72F1799549F}" presName="parTrans" presStyleLbl="sibTrans2D1" presStyleIdx="4" presStyleCnt="8" custAng="10799984" custScaleX="136170" custLinFactNeighborX="-1171" custLinFactNeighborY="6886"/>
      <dgm:spPr/>
    </dgm:pt>
    <dgm:pt modelId="{8F2F1E9C-C2EC-4FE4-AC07-355A2A588B54}" type="pres">
      <dgm:prSet presAssocID="{6953C5A8-EF44-4CF0-95FF-A72F1799549F}" presName="connectorText" presStyleLbl="sibTrans2D1" presStyleIdx="4" presStyleCnt="8"/>
      <dgm:spPr/>
    </dgm:pt>
    <dgm:pt modelId="{E03D6CCA-1301-4C9A-A706-563AADEC98C6}" type="pres">
      <dgm:prSet presAssocID="{7DD3A5DB-3FE8-4A90-9F27-A6D8B8E2CC0F}" presName="node" presStyleLbl="node1" presStyleIdx="4" presStyleCnt="8" custScaleX="146933" custRadScaleRad="100130" custRadScaleInc="-4297">
        <dgm:presLayoutVars>
          <dgm:bulletEnabled val="1"/>
        </dgm:presLayoutVars>
      </dgm:prSet>
      <dgm:spPr/>
    </dgm:pt>
    <dgm:pt modelId="{FF372BD8-BA97-45BE-8B88-74893C936800}" type="pres">
      <dgm:prSet presAssocID="{AC29BF20-262D-4909-9A89-2F01DA09CC4F}" presName="parTrans" presStyleLbl="sibTrans2D1" presStyleIdx="5" presStyleCnt="8" custAng="10580908"/>
      <dgm:spPr/>
    </dgm:pt>
    <dgm:pt modelId="{94A960CC-1577-42D6-A21E-8F46397036ED}" type="pres">
      <dgm:prSet presAssocID="{AC29BF20-262D-4909-9A89-2F01DA09CC4F}" presName="connectorText" presStyleLbl="sibTrans2D1" presStyleIdx="5" presStyleCnt="8"/>
      <dgm:spPr/>
    </dgm:pt>
    <dgm:pt modelId="{29113D05-F64E-43A1-9CE9-6261C2CBBDE6}" type="pres">
      <dgm:prSet presAssocID="{94088410-E1F3-4A2B-8C8E-726DC4BA84A4}" presName="node" presStyleLbl="node1" presStyleIdx="5" presStyleCnt="8" custScaleX="188831" custRadScaleRad="136039" custRadScaleInc="41639">
        <dgm:presLayoutVars>
          <dgm:bulletEnabled val="1"/>
        </dgm:presLayoutVars>
      </dgm:prSet>
      <dgm:spPr/>
    </dgm:pt>
    <dgm:pt modelId="{5B460A3C-FC84-4FC7-8C3B-0F17AED91270}" type="pres">
      <dgm:prSet presAssocID="{1D182EC2-0637-4673-93C8-45245140A636}" presName="parTrans" presStyleLbl="sibTrans2D1" presStyleIdx="6" presStyleCnt="8" custAng="10800000"/>
      <dgm:spPr/>
    </dgm:pt>
    <dgm:pt modelId="{A6AAC3AA-49B5-4060-BFF9-9522B4CE15E4}" type="pres">
      <dgm:prSet presAssocID="{1D182EC2-0637-4673-93C8-45245140A636}" presName="connectorText" presStyleLbl="sibTrans2D1" presStyleIdx="6" presStyleCnt="8"/>
      <dgm:spPr/>
    </dgm:pt>
    <dgm:pt modelId="{1A3F9EC5-0FF5-451B-AE47-3D71F506AFA9}" type="pres">
      <dgm:prSet presAssocID="{B0FAE8CA-75E5-4FD2-B590-15DC0D32392E}" presName="node" presStyleLbl="node1" presStyleIdx="6" presStyleCnt="8" custScaleX="168119" custRadScaleRad="136216" custRadScaleInc="873">
        <dgm:presLayoutVars>
          <dgm:bulletEnabled val="1"/>
        </dgm:presLayoutVars>
      </dgm:prSet>
      <dgm:spPr/>
    </dgm:pt>
    <dgm:pt modelId="{999BAFE3-A6B1-4C21-B3C9-1937599E6858}" type="pres">
      <dgm:prSet presAssocID="{6FCF530E-FA04-41EA-AAAE-7F5E1CC7BBF5}" presName="parTrans" presStyleLbl="sibTrans2D1" presStyleIdx="7" presStyleCnt="8" custAng="11103454"/>
      <dgm:spPr/>
    </dgm:pt>
    <dgm:pt modelId="{5AF8171D-DBE3-4FCF-AD97-1E37C05EC8AC}" type="pres">
      <dgm:prSet presAssocID="{6FCF530E-FA04-41EA-AAAE-7F5E1CC7BBF5}" presName="connectorText" presStyleLbl="sibTrans2D1" presStyleIdx="7" presStyleCnt="8"/>
      <dgm:spPr/>
    </dgm:pt>
    <dgm:pt modelId="{5014AD8A-1371-4752-8F27-3387CDE4C0ED}" type="pres">
      <dgm:prSet presAssocID="{0681B767-3214-4454-BBA6-C738240BDF90}" presName="node" presStyleLbl="node1" presStyleIdx="7" presStyleCnt="8" custScaleX="154773" custRadScaleRad="124619" custRadScaleInc="-39258">
        <dgm:presLayoutVars>
          <dgm:bulletEnabled val="1"/>
        </dgm:presLayoutVars>
      </dgm:prSet>
      <dgm:spPr/>
    </dgm:pt>
  </dgm:ptLst>
  <dgm:cxnLst>
    <dgm:cxn modelId="{DFC47107-70BF-4B0D-ADDC-C82E3D626691}" type="presOf" srcId="{AB92D81B-5AB0-4B2C-8DDB-AA7D55386B41}" destId="{EBF18C19-51E6-449D-A4D4-A10DDA35227D}" srcOrd="0" destOrd="0" presId="urn:microsoft.com/office/officeart/2005/8/layout/radial5"/>
    <dgm:cxn modelId="{22144B0B-20C7-467A-B491-55301250C54D}" srcId="{AB92D81B-5AB0-4B2C-8DDB-AA7D55386B41}" destId="{0681B767-3214-4454-BBA6-C738240BDF90}" srcOrd="7" destOrd="0" parTransId="{6FCF530E-FA04-41EA-AAAE-7F5E1CC7BBF5}" sibTransId="{9DD51820-538E-4E69-B32B-88D2B8A8D2D1}"/>
    <dgm:cxn modelId="{E450F50C-4325-469B-8AC5-CC18E24B7B75}" type="presOf" srcId="{8E09AEB8-DAE9-455C-AD54-72081A17BE4C}" destId="{72C08EE5-BC74-4BDC-956C-2A1A5960B6A7}" srcOrd="0" destOrd="0" presId="urn:microsoft.com/office/officeart/2005/8/layout/radial5"/>
    <dgm:cxn modelId="{BDF67315-DE17-4C00-A25B-2E5D03599424}" type="presOf" srcId="{72113811-175A-46D9-AD46-6C0C01DD0D78}" destId="{91BBDE0A-07D7-4B69-8D6F-B210902DE70A}" srcOrd="0" destOrd="0" presId="urn:microsoft.com/office/officeart/2005/8/layout/radial5"/>
    <dgm:cxn modelId="{30AC3816-845F-49EA-A54A-212830196179}" type="presOf" srcId="{0681B767-3214-4454-BBA6-C738240BDF90}" destId="{5014AD8A-1371-4752-8F27-3387CDE4C0ED}" srcOrd="0" destOrd="0" presId="urn:microsoft.com/office/officeart/2005/8/layout/radial5"/>
    <dgm:cxn modelId="{59637026-7D6E-4D28-B7AA-E4A7FAEC2BF3}" type="presOf" srcId="{6953C5A8-EF44-4CF0-95FF-A72F1799549F}" destId="{4955B642-44DE-49CA-B6E6-3AFF9EB3CC6A}" srcOrd="0" destOrd="0" presId="urn:microsoft.com/office/officeart/2005/8/layout/radial5"/>
    <dgm:cxn modelId="{1863C826-0EDD-4F59-A36F-BCBEDC6C7FD5}" type="presOf" srcId="{6FCF530E-FA04-41EA-AAAE-7F5E1CC7BBF5}" destId="{5AF8171D-DBE3-4FCF-AD97-1E37C05EC8AC}" srcOrd="1" destOrd="0" presId="urn:microsoft.com/office/officeart/2005/8/layout/radial5"/>
    <dgm:cxn modelId="{7AD04342-F20F-4EF4-BA40-E9C7C711A8B8}" type="presOf" srcId="{AC29BF20-262D-4909-9A89-2F01DA09CC4F}" destId="{FF372BD8-BA97-45BE-8B88-74893C936800}" srcOrd="0" destOrd="0" presId="urn:microsoft.com/office/officeart/2005/8/layout/radial5"/>
    <dgm:cxn modelId="{990EE263-9C36-4A94-AB68-A937C9645439}" srcId="{AB92D81B-5AB0-4B2C-8DDB-AA7D55386B41}" destId="{FD5CF913-17CA-45BF-9473-C39AF2DFE1EE}" srcOrd="2" destOrd="0" parTransId="{075C026B-7570-4C7D-8E51-C70E2D2BEAB9}" sibTransId="{A5E8C8DA-CFE0-4506-894F-AD3C412DB7E8}"/>
    <dgm:cxn modelId="{2D05FB4B-245B-495B-9765-A301368E8904}" type="presOf" srcId="{07189184-DDB5-42D8-BB7D-8C69C1B9F8A9}" destId="{3255B053-CE91-4E9A-B088-76814D9021B1}" srcOrd="0" destOrd="0" presId="urn:microsoft.com/office/officeart/2005/8/layout/radial5"/>
    <dgm:cxn modelId="{94A0A24D-6322-4C35-8B2F-E6CB19BB138B}" type="presOf" srcId="{075C026B-7570-4C7D-8E51-C70E2D2BEAB9}" destId="{3A37BF7C-910B-44DD-B030-29B466F25F1F}" srcOrd="0" destOrd="0" presId="urn:microsoft.com/office/officeart/2005/8/layout/radial5"/>
    <dgm:cxn modelId="{AD96004E-D6C1-4995-950E-75032C97BF55}" type="presOf" srcId="{6BEB92FA-572F-4705-B9FF-5CB7DB259641}" destId="{706EA492-3051-49CB-B657-853C45F89028}" srcOrd="1" destOrd="0" presId="urn:microsoft.com/office/officeart/2005/8/layout/radial5"/>
    <dgm:cxn modelId="{98153A50-EC3A-405B-82DE-02FFFD488047}" srcId="{AB92D81B-5AB0-4B2C-8DDB-AA7D55386B41}" destId="{9162A09E-7A04-47C9-A7F5-9F1313D12EB6}" srcOrd="1" destOrd="0" parTransId="{72113811-175A-46D9-AD46-6C0C01DD0D78}" sibTransId="{9020740A-DDF1-4F54-A8BB-6DECCAE84F6F}"/>
    <dgm:cxn modelId="{C0A9AE53-AF6C-4EAA-8A8B-0FFDDD8366A7}" srcId="{AB92D81B-5AB0-4B2C-8DDB-AA7D55386B41}" destId="{B0FAE8CA-75E5-4FD2-B590-15DC0D32392E}" srcOrd="6" destOrd="0" parTransId="{1D182EC2-0637-4673-93C8-45245140A636}" sibTransId="{46D60968-53AD-4040-AABF-B3A320236E5B}"/>
    <dgm:cxn modelId="{3B9BE358-AF26-4DAA-B7FE-A9258AB79DDB}" srcId="{AB92D81B-5AB0-4B2C-8DDB-AA7D55386B41}" destId="{07189184-DDB5-42D8-BB7D-8C69C1B9F8A9}" srcOrd="3" destOrd="0" parTransId="{6BEB92FA-572F-4705-B9FF-5CB7DB259641}" sibTransId="{0C12F674-4A46-49F6-91FB-9791C2FCFEA7}"/>
    <dgm:cxn modelId="{D154F87E-9550-45AA-BE70-7FAFE4F66B3E}" srcId="{A1E1390B-623B-4F66-A48C-463ACDFF1AAE}" destId="{AB92D81B-5AB0-4B2C-8DDB-AA7D55386B41}" srcOrd="0" destOrd="0" parTransId="{3F855E5F-AC30-4F9C-9ABE-02BB13E734DC}" sibTransId="{1C72ED6F-106D-467E-A53F-065497B225C0}"/>
    <dgm:cxn modelId="{360C4B7F-DD5C-4BB6-B94E-D7C7D9F11353}" srcId="{AB92D81B-5AB0-4B2C-8DDB-AA7D55386B41}" destId="{7DD3A5DB-3FE8-4A90-9F27-A6D8B8E2CC0F}" srcOrd="4" destOrd="0" parTransId="{6953C5A8-EF44-4CF0-95FF-A72F1799549F}" sibTransId="{90A81A21-3CF5-48BD-951A-6712286F3CC1}"/>
    <dgm:cxn modelId="{6EF88B86-0E77-41DD-8BDE-0FCFDE550C2F}" srcId="{AB92D81B-5AB0-4B2C-8DDB-AA7D55386B41}" destId="{8E09AEB8-DAE9-455C-AD54-72081A17BE4C}" srcOrd="0" destOrd="0" parTransId="{2BE8C4AF-A0BE-48CA-ABFA-46CA3B7F05D8}" sibTransId="{47009874-BB10-4787-9C7B-A31D58F140F6}"/>
    <dgm:cxn modelId="{444B4D8F-0197-4C13-9AB1-716DB3F4BEF8}" type="presOf" srcId="{AC29BF20-262D-4909-9A89-2F01DA09CC4F}" destId="{94A960CC-1577-42D6-A21E-8F46397036ED}" srcOrd="1" destOrd="0" presId="urn:microsoft.com/office/officeart/2005/8/layout/radial5"/>
    <dgm:cxn modelId="{6B132192-62BB-4C49-B502-46CD87D64F2F}" type="presOf" srcId="{72113811-175A-46D9-AD46-6C0C01DD0D78}" destId="{9CF43689-51B3-4501-BC7A-0435A867D589}" srcOrd="1" destOrd="0" presId="urn:microsoft.com/office/officeart/2005/8/layout/radial5"/>
    <dgm:cxn modelId="{7E72A596-5309-4C20-9560-361D3D1F65A7}" type="presOf" srcId="{94088410-E1F3-4A2B-8C8E-726DC4BA84A4}" destId="{29113D05-F64E-43A1-9CE9-6261C2CBBDE6}" srcOrd="0" destOrd="0" presId="urn:microsoft.com/office/officeart/2005/8/layout/radial5"/>
    <dgm:cxn modelId="{327C5F9A-1D69-4D96-B3E8-B346D068187F}" type="presOf" srcId="{7DD3A5DB-3FE8-4A90-9F27-A6D8B8E2CC0F}" destId="{E03D6CCA-1301-4C9A-A706-563AADEC98C6}" srcOrd="0" destOrd="0" presId="urn:microsoft.com/office/officeart/2005/8/layout/radial5"/>
    <dgm:cxn modelId="{FB0D639A-3A0F-410A-8B15-58B23A40A795}" type="presOf" srcId="{6FCF530E-FA04-41EA-AAAE-7F5E1CC7BBF5}" destId="{999BAFE3-A6B1-4C21-B3C9-1937599E6858}" srcOrd="0" destOrd="0" presId="urn:microsoft.com/office/officeart/2005/8/layout/radial5"/>
    <dgm:cxn modelId="{8366C2BE-863A-44FB-9DE5-81692FB104CF}" srcId="{AB92D81B-5AB0-4B2C-8DDB-AA7D55386B41}" destId="{94088410-E1F3-4A2B-8C8E-726DC4BA84A4}" srcOrd="5" destOrd="0" parTransId="{AC29BF20-262D-4909-9A89-2F01DA09CC4F}" sibTransId="{73489739-AD31-41F8-BFA1-8F14902DBB7D}"/>
    <dgm:cxn modelId="{51280DC0-429C-4F69-B491-3DB2D8A87890}" type="presOf" srcId="{1D182EC2-0637-4673-93C8-45245140A636}" destId="{A6AAC3AA-49B5-4060-BFF9-9522B4CE15E4}" srcOrd="1" destOrd="0" presId="urn:microsoft.com/office/officeart/2005/8/layout/radial5"/>
    <dgm:cxn modelId="{BBE840CF-9914-41C6-8CFD-74A48D40015C}" type="presOf" srcId="{6BEB92FA-572F-4705-B9FF-5CB7DB259641}" destId="{E6BDA620-6756-4DAC-8BD7-E8EB0B0B684E}" srcOrd="0" destOrd="0" presId="urn:microsoft.com/office/officeart/2005/8/layout/radial5"/>
    <dgm:cxn modelId="{4A0F44D0-3BC8-4561-AF2F-3D2ED84340C5}" type="presOf" srcId="{2BE8C4AF-A0BE-48CA-ABFA-46CA3B7F05D8}" destId="{9AE954F2-E65F-4444-BDEB-854066541BE6}" srcOrd="1" destOrd="0" presId="urn:microsoft.com/office/officeart/2005/8/layout/radial5"/>
    <dgm:cxn modelId="{CFFF55D0-BB22-4D9A-B8A7-337D00BACFA0}" type="presOf" srcId="{6953C5A8-EF44-4CF0-95FF-A72F1799549F}" destId="{8F2F1E9C-C2EC-4FE4-AC07-355A2A588B54}" srcOrd="1" destOrd="0" presId="urn:microsoft.com/office/officeart/2005/8/layout/radial5"/>
    <dgm:cxn modelId="{CE0401D4-109B-4106-B68C-EC1E64E2B65B}" type="presOf" srcId="{A1E1390B-623B-4F66-A48C-463ACDFF1AAE}" destId="{AB25AE3D-0082-4472-9825-375626171F68}" srcOrd="0" destOrd="0" presId="urn:microsoft.com/office/officeart/2005/8/layout/radial5"/>
    <dgm:cxn modelId="{3A13EED7-5830-4682-BAC4-61663342D88E}" type="presOf" srcId="{9162A09E-7A04-47C9-A7F5-9F1313D12EB6}" destId="{963A37E5-0910-4556-AF63-0857E6C5D897}" srcOrd="0" destOrd="0" presId="urn:microsoft.com/office/officeart/2005/8/layout/radial5"/>
    <dgm:cxn modelId="{7B125FEC-71BA-4B63-A032-DE727F4DFA1D}" type="presOf" srcId="{FD5CF913-17CA-45BF-9473-C39AF2DFE1EE}" destId="{9D151D80-B317-40B8-ABB1-A75D90B2A934}" srcOrd="0" destOrd="0" presId="urn:microsoft.com/office/officeart/2005/8/layout/radial5"/>
    <dgm:cxn modelId="{692922ED-E2A7-49D7-A9AE-2B53DBED71DF}" type="presOf" srcId="{1D182EC2-0637-4673-93C8-45245140A636}" destId="{5B460A3C-FC84-4FC7-8C3B-0F17AED91270}" srcOrd="0" destOrd="0" presId="urn:microsoft.com/office/officeart/2005/8/layout/radial5"/>
    <dgm:cxn modelId="{2A51F5F1-125E-4FEE-8F80-0FC3403F4A8D}" type="presOf" srcId="{2BE8C4AF-A0BE-48CA-ABFA-46CA3B7F05D8}" destId="{B8AE2661-DA4E-4127-95C2-A6DB3B4B1FEB}" srcOrd="0" destOrd="0" presId="urn:microsoft.com/office/officeart/2005/8/layout/radial5"/>
    <dgm:cxn modelId="{C04B5DF3-0A46-479B-94B0-217C187D821C}" type="presOf" srcId="{B0FAE8CA-75E5-4FD2-B590-15DC0D32392E}" destId="{1A3F9EC5-0FF5-451B-AE47-3D71F506AFA9}" srcOrd="0" destOrd="0" presId="urn:microsoft.com/office/officeart/2005/8/layout/radial5"/>
    <dgm:cxn modelId="{ECF4F4FE-FD5F-487E-BE73-ABD5F4E43600}" type="presOf" srcId="{075C026B-7570-4C7D-8E51-C70E2D2BEAB9}" destId="{E0162188-A7AD-4CFC-ABCE-6DD4A77A026D}" srcOrd="1" destOrd="0" presId="urn:microsoft.com/office/officeart/2005/8/layout/radial5"/>
    <dgm:cxn modelId="{90EABD60-F154-4E52-9819-C111FDA14CA2}" type="presParOf" srcId="{AB25AE3D-0082-4472-9825-375626171F68}" destId="{EBF18C19-51E6-449D-A4D4-A10DDA35227D}" srcOrd="0" destOrd="0" presId="urn:microsoft.com/office/officeart/2005/8/layout/radial5"/>
    <dgm:cxn modelId="{127E1194-DC44-46CE-A8F0-9C0520F5747F}" type="presParOf" srcId="{AB25AE3D-0082-4472-9825-375626171F68}" destId="{B8AE2661-DA4E-4127-95C2-A6DB3B4B1FEB}" srcOrd="1" destOrd="0" presId="urn:microsoft.com/office/officeart/2005/8/layout/radial5"/>
    <dgm:cxn modelId="{8011F45C-A885-4069-811F-0A8430993A7F}" type="presParOf" srcId="{B8AE2661-DA4E-4127-95C2-A6DB3B4B1FEB}" destId="{9AE954F2-E65F-4444-BDEB-854066541BE6}" srcOrd="0" destOrd="0" presId="urn:microsoft.com/office/officeart/2005/8/layout/radial5"/>
    <dgm:cxn modelId="{ACF3FB1A-0DC2-4B6F-8866-98FBF2F9F661}" type="presParOf" srcId="{AB25AE3D-0082-4472-9825-375626171F68}" destId="{72C08EE5-BC74-4BDC-956C-2A1A5960B6A7}" srcOrd="2" destOrd="0" presId="urn:microsoft.com/office/officeart/2005/8/layout/radial5"/>
    <dgm:cxn modelId="{B63A85D4-C662-49AD-A2A1-9E3386B71B50}" type="presParOf" srcId="{AB25AE3D-0082-4472-9825-375626171F68}" destId="{91BBDE0A-07D7-4B69-8D6F-B210902DE70A}" srcOrd="3" destOrd="0" presId="urn:microsoft.com/office/officeart/2005/8/layout/radial5"/>
    <dgm:cxn modelId="{8DC8B929-E751-404C-A3BA-BCEA084671F2}" type="presParOf" srcId="{91BBDE0A-07D7-4B69-8D6F-B210902DE70A}" destId="{9CF43689-51B3-4501-BC7A-0435A867D589}" srcOrd="0" destOrd="0" presId="urn:microsoft.com/office/officeart/2005/8/layout/radial5"/>
    <dgm:cxn modelId="{F1809F9D-A392-434B-9F1D-53DFB8DD4734}" type="presParOf" srcId="{AB25AE3D-0082-4472-9825-375626171F68}" destId="{963A37E5-0910-4556-AF63-0857E6C5D897}" srcOrd="4" destOrd="0" presId="urn:microsoft.com/office/officeart/2005/8/layout/radial5"/>
    <dgm:cxn modelId="{D379A1FF-F702-43F7-B4D8-2B56DAA756EA}" type="presParOf" srcId="{AB25AE3D-0082-4472-9825-375626171F68}" destId="{3A37BF7C-910B-44DD-B030-29B466F25F1F}" srcOrd="5" destOrd="0" presId="urn:microsoft.com/office/officeart/2005/8/layout/radial5"/>
    <dgm:cxn modelId="{8B63CE46-2685-4D7B-85F0-E7CFE326860E}" type="presParOf" srcId="{3A37BF7C-910B-44DD-B030-29B466F25F1F}" destId="{E0162188-A7AD-4CFC-ABCE-6DD4A77A026D}" srcOrd="0" destOrd="0" presId="urn:microsoft.com/office/officeart/2005/8/layout/radial5"/>
    <dgm:cxn modelId="{8D03C1F2-CE57-45AD-AB6F-C632082D96F7}" type="presParOf" srcId="{AB25AE3D-0082-4472-9825-375626171F68}" destId="{9D151D80-B317-40B8-ABB1-A75D90B2A934}" srcOrd="6" destOrd="0" presId="urn:microsoft.com/office/officeart/2005/8/layout/radial5"/>
    <dgm:cxn modelId="{7C2D819C-6F7D-4739-A139-F3F8E0C773EA}" type="presParOf" srcId="{AB25AE3D-0082-4472-9825-375626171F68}" destId="{E6BDA620-6756-4DAC-8BD7-E8EB0B0B684E}" srcOrd="7" destOrd="0" presId="urn:microsoft.com/office/officeart/2005/8/layout/radial5"/>
    <dgm:cxn modelId="{F158EB82-865B-404D-9712-84A608F66958}" type="presParOf" srcId="{E6BDA620-6756-4DAC-8BD7-E8EB0B0B684E}" destId="{706EA492-3051-49CB-B657-853C45F89028}" srcOrd="0" destOrd="0" presId="urn:microsoft.com/office/officeart/2005/8/layout/radial5"/>
    <dgm:cxn modelId="{EACFB943-94CE-4311-95C5-CA731E84B7B1}" type="presParOf" srcId="{AB25AE3D-0082-4472-9825-375626171F68}" destId="{3255B053-CE91-4E9A-B088-76814D9021B1}" srcOrd="8" destOrd="0" presId="urn:microsoft.com/office/officeart/2005/8/layout/radial5"/>
    <dgm:cxn modelId="{6ECE4183-6FF1-442D-A173-160C50C41AC4}" type="presParOf" srcId="{AB25AE3D-0082-4472-9825-375626171F68}" destId="{4955B642-44DE-49CA-B6E6-3AFF9EB3CC6A}" srcOrd="9" destOrd="0" presId="urn:microsoft.com/office/officeart/2005/8/layout/radial5"/>
    <dgm:cxn modelId="{619C87C7-4F09-4FC2-9E99-19E822800DB9}" type="presParOf" srcId="{4955B642-44DE-49CA-B6E6-3AFF9EB3CC6A}" destId="{8F2F1E9C-C2EC-4FE4-AC07-355A2A588B54}" srcOrd="0" destOrd="0" presId="urn:microsoft.com/office/officeart/2005/8/layout/radial5"/>
    <dgm:cxn modelId="{9BD9F1D7-C819-45B2-A9E5-9C0D67099E65}" type="presParOf" srcId="{AB25AE3D-0082-4472-9825-375626171F68}" destId="{E03D6CCA-1301-4C9A-A706-563AADEC98C6}" srcOrd="10" destOrd="0" presId="urn:microsoft.com/office/officeart/2005/8/layout/radial5"/>
    <dgm:cxn modelId="{C7914CA9-1FDB-4BFA-B693-690C721DB800}" type="presParOf" srcId="{AB25AE3D-0082-4472-9825-375626171F68}" destId="{FF372BD8-BA97-45BE-8B88-74893C936800}" srcOrd="11" destOrd="0" presId="urn:microsoft.com/office/officeart/2005/8/layout/radial5"/>
    <dgm:cxn modelId="{A1155686-E185-46D1-A2C3-7D840C7E7418}" type="presParOf" srcId="{FF372BD8-BA97-45BE-8B88-74893C936800}" destId="{94A960CC-1577-42D6-A21E-8F46397036ED}" srcOrd="0" destOrd="0" presId="urn:microsoft.com/office/officeart/2005/8/layout/radial5"/>
    <dgm:cxn modelId="{14949642-8514-47E7-AD09-874D1F9940AB}" type="presParOf" srcId="{AB25AE3D-0082-4472-9825-375626171F68}" destId="{29113D05-F64E-43A1-9CE9-6261C2CBBDE6}" srcOrd="12" destOrd="0" presId="urn:microsoft.com/office/officeart/2005/8/layout/radial5"/>
    <dgm:cxn modelId="{6A3DA4B9-DAC5-4140-859B-F437CA43558A}" type="presParOf" srcId="{AB25AE3D-0082-4472-9825-375626171F68}" destId="{5B460A3C-FC84-4FC7-8C3B-0F17AED91270}" srcOrd="13" destOrd="0" presId="urn:microsoft.com/office/officeart/2005/8/layout/radial5"/>
    <dgm:cxn modelId="{FE42F8A1-77CC-47F7-B02A-28FA0FD33BAB}" type="presParOf" srcId="{5B460A3C-FC84-4FC7-8C3B-0F17AED91270}" destId="{A6AAC3AA-49B5-4060-BFF9-9522B4CE15E4}" srcOrd="0" destOrd="0" presId="urn:microsoft.com/office/officeart/2005/8/layout/radial5"/>
    <dgm:cxn modelId="{34C2816E-9312-426F-8066-1D3695632413}" type="presParOf" srcId="{AB25AE3D-0082-4472-9825-375626171F68}" destId="{1A3F9EC5-0FF5-451B-AE47-3D71F506AFA9}" srcOrd="14" destOrd="0" presId="urn:microsoft.com/office/officeart/2005/8/layout/radial5"/>
    <dgm:cxn modelId="{83195BC0-F457-4BDA-93C4-8158AF552E68}" type="presParOf" srcId="{AB25AE3D-0082-4472-9825-375626171F68}" destId="{999BAFE3-A6B1-4C21-B3C9-1937599E6858}" srcOrd="15" destOrd="0" presId="urn:microsoft.com/office/officeart/2005/8/layout/radial5"/>
    <dgm:cxn modelId="{DBC8F190-8999-48FD-AE09-21F86B79C0AC}" type="presParOf" srcId="{999BAFE3-A6B1-4C21-B3C9-1937599E6858}" destId="{5AF8171D-DBE3-4FCF-AD97-1E37C05EC8AC}" srcOrd="0" destOrd="0" presId="urn:microsoft.com/office/officeart/2005/8/layout/radial5"/>
    <dgm:cxn modelId="{F120D104-C6AB-458C-A7B1-FA53D878E7A0}" type="presParOf" srcId="{AB25AE3D-0082-4472-9825-375626171F68}" destId="{5014AD8A-1371-4752-8F27-3387CDE4C0ED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18C19-51E6-449D-A4D4-A10DDA35227D}">
      <dsp:nvSpPr>
        <dsp:cNvPr id="0" name=""/>
        <dsp:cNvSpPr/>
      </dsp:nvSpPr>
      <dsp:spPr>
        <a:xfrm>
          <a:off x="3855086" y="2461175"/>
          <a:ext cx="1436499" cy="11721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itchFamily="18" charset="0"/>
              <a:cs typeface="Times New Roman" pitchFamily="18" charset="0"/>
            </a:rPr>
            <a:t>Bank failures</a:t>
          </a:r>
        </a:p>
      </dsp:txBody>
      <dsp:txXfrm>
        <a:off x="4065456" y="2632826"/>
        <a:ext cx="1015759" cy="828805"/>
      </dsp:txXfrm>
    </dsp:sp>
    <dsp:sp modelId="{B8AE2661-DA4E-4127-95C2-A6DB3B4B1FEB}">
      <dsp:nvSpPr>
        <dsp:cNvPr id="0" name=""/>
        <dsp:cNvSpPr/>
      </dsp:nvSpPr>
      <dsp:spPr>
        <a:xfrm rot="5554116">
          <a:off x="4136750" y="1667392"/>
          <a:ext cx="764136" cy="510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4216688" y="1692972"/>
        <a:ext cx="611117" cy="306037"/>
      </dsp:txXfrm>
    </dsp:sp>
    <dsp:sp modelId="{72C08EE5-BC74-4BDC-956C-2A1A5960B6A7}">
      <dsp:nvSpPr>
        <dsp:cNvPr id="0" name=""/>
        <dsp:cNvSpPr/>
      </dsp:nvSpPr>
      <dsp:spPr>
        <a:xfrm>
          <a:off x="3391567" y="11"/>
          <a:ext cx="2133590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itchFamily="18" charset="0"/>
              <a:cs typeface="Times New Roman" pitchFamily="18" charset="0"/>
            </a:rPr>
            <a:t>Lack of capital</a:t>
          </a:r>
        </a:p>
      </dsp:txBody>
      <dsp:txXfrm>
        <a:off x="3704024" y="197739"/>
        <a:ext cx="1508676" cy="954712"/>
      </dsp:txXfrm>
    </dsp:sp>
    <dsp:sp modelId="{91BBDE0A-07D7-4B69-8D6F-B210902DE70A}">
      <dsp:nvSpPr>
        <dsp:cNvPr id="0" name=""/>
        <dsp:cNvSpPr/>
      </dsp:nvSpPr>
      <dsp:spPr>
        <a:xfrm rot="8326355">
          <a:off x="5261087" y="1988191"/>
          <a:ext cx="724194" cy="510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95139" y="2039780"/>
        <a:ext cx="571175" cy="306037"/>
      </dsp:txXfrm>
    </dsp:sp>
    <dsp:sp modelId="{963A37E5-0910-4556-AF63-0857E6C5D897}">
      <dsp:nvSpPr>
        <dsp:cNvPr id="0" name=""/>
        <dsp:cNvSpPr/>
      </dsp:nvSpPr>
      <dsp:spPr>
        <a:xfrm>
          <a:off x="5753758" y="609606"/>
          <a:ext cx="2242103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itchFamily="18" charset="0"/>
              <a:cs typeface="Times New Roman" pitchFamily="18" charset="0"/>
            </a:rPr>
            <a:t>Competition</a:t>
          </a:r>
        </a:p>
      </dsp:txBody>
      <dsp:txXfrm>
        <a:off x="6082106" y="807334"/>
        <a:ext cx="1585407" cy="954712"/>
      </dsp:txXfrm>
    </dsp:sp>
    <dsp:sp modelId="{3A37BF7C-910B-44DD-B030-29B466F25F1F}">
      <dsp:nvSpPr>
        <dsp:cNvPr id="0" name=""/>
        <dsp:cNvSpPr/>
      </dsp:nvSpPr>
      <dsp:spPr>
        <a:xfrm rot="10800000">
          <a:off x="5458481" y="2756401"/>
          <a:ext cx="817090" cy="510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11500" y="2858414"/>
        <a:ext cx="664071" cy="306037"/>
      </dsp:txXfrm>
    </dsp:sp>
    <dsp:sp modelId="{9D151D80-B317-40B8-ABB1-A75D90B2A934}">
      <dsp:nvSpPr>
        <dsp:cNvPr id="0" name=""/>
        <dsp:cNvSpPr/>
      </dsp:nvSpPr>
      <dsp:spPr>
        <a:xfrm>
          <a:off x="6477015" y="2285995"/>
          <a:ext cx="2419623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itchFamily="18" charset="0"/>
              <a:cs typeface="Times New Roman" pitchFamily="18" charset="0"/>
            </a:rPr>
            <a:t>Inefficient Management</a:t>
          </a:r>
        </a:p>
      </dsp:txBody>
      <dsp:txXfrm>
        <a:off x="6831361" y="2483723"/>
        <a:ext cx="1710931" cy="954712"/>
      </dsp:txXfrm>
    </dsp:sp>
    <dsp:sp modelId="{E6BDA620-6756-4DAC-8BD7-E8EB0B0B684E}">
      <dsp:nvSpPr>
        <dsp:cNvPr id="0" name=""/>
        <dsp:cNvSpPr/>
      </dsp:nvSpPr>
      <dsp:spPr>
        <a:xfrm rot="12977438">
          <a:off x="5314872" y="3616564"/>
          <a:ext cx="823409" cy="510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53050" y="3763862"/>
        <a:ext cx="670390" cy="306037"/>
      </dsp:txXfrm>
    </dsp:sp>
    <dsp:sp modelId="{3255B053-CE91-4E9A-B088-76814D9021B1}">
      <dsp:nvSpPr>
        <dsp:cNvPr id="0" name=""/>
        <dsp:cNvSpPr/>
      </dsp:nvSpPr>
      <dsp:spPr>
        <a:xfrm>
          <a:off x="5943596" y="4190997"/>
          <a:ext cx="2316984" cy="1327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itchFamily="18" charset="0"/>
              <a:cs typeface="Times New Roman" pitchFamily="18" charset="0"/>
            </a:rPr>
            <a:t>Low cash restore</a:t>
          </a:r>
        </a:p>
      </dsp:txBody>
      <dsp:txXfrm>
        <a:off x="6282910" y="4385434"/>
        <a:ext cx="1638356" cy="938827"/>
      </dsp:txXfrm>
    </dsp:sp>
    <dsp:sp modelId="{4955B642-44DE-49CA-B6E6-3AFF9EB3CC6A}">
      <dsp:nvSpPr>
        <dsp:cNvPr id="0" name=""/>
        <dsp:cNvSpPr/>
      </dsp:nvSpPr>
      <dsp:spPr>
        <a:xfrm rot="16200000">
          <a:off x="4220902" y="3879045"/>
          <a:ext cx="692940" cy="510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4297412" y="4057568"/>
        <a:ext cx="539921" cy="306037"/>
      </dsp:txXfrm>
    </dsp:sp>
    <dsp:sp modelId="{E03D6CCA-1301-4C9A-A706-563AADEC98C6}">
      <dsp:nvSpPr>
        <dsp:cNvPr id="0" name=""/>
        <dsp:cNvSpPr/>
      </dsp:nvSpPr>
      <dsp:spPr>
        <a:xfrm>
          <a:off x="3581404" y="4593431"/>
          <a:ext cx="1983843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itchFamily="18" charset="0"/>
              <a:cs typeface="Times New Roman" pitchFamily="18" charset="0"/>
            </a:rPr>
            <a:t>Unsound lending policy</a:t>
          </a:r>
        </a:p>
      </dsp:txBody>
      <dsp:txXfrm>
        <a:off x="3871931" y="4791159"/>
        <a:ext cx="1402789" cy="954712"/>
      </dsp:txXfrm>
    </dsp:sp>
    <dsp:sp modelId="{FF372BD8-BA97-45BE-8B88-74893C936800}">
      <dsp:nvSpPr>
        <dsp:cNvPr id="0" name=""/>
        <dsp:cNvSpPr/>
      </dsp:nvSpPr>
      <dsp:spPr>
        <a:xfrm rot="19335794">
          <a:off x="3024877" y="3572212"/>
          <a:ext cx="791480" cy="510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040880" y="3721051"/>
        <a:ext cx="638461" cy="306037"/>
      </dsp:txXfrm>
    </dsp:sp>
    <dsp:sp modelId="{29113D05-F64E-43A1-9CE9-6261C2CBBDE6}">
      <dsp:nvSpPr>
        <dsp:cNvPr id="0" name=""/>
        <dsp:cNvSpPr/>
      </dsp:nvSpPr>
      <dsp:spPr>
        <a:xfrm>
          <a:off x="723241" y="4114803"/>
          <a:ext cx="2549537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itchFamily="18" charset="0"/>
              <a:cs typeface="Times New Roman" pitchFamily="18" charset="0"/>
            </a:rPr>
            <a:t>Speculative dealings</a:t>
          </a:r>
        </a:p>
      </dsp:txBody>
      <dsp:txXfrm>
        <a:off x="1096612" y="4312531"/>
        <a:ext cx="1802795" cy="954712"/>
      </dsp:txXfrm>
    </dsp:sp>
    <dsp:sp modelId="{5B460A3C-FC84-4FC7-8C3B-0F17AED91270}">
      <dsp:nvSpPr>
        <dsp:cNvPr id="0" name=""/>
        <dsp:cNvSpPr/>
      </dsp:nvSpPr>
      <dsp:spPr>
        <a:xfrm rot="93582">
          <a:off x="2871333" y="2755324"/>
          <a:ext cx="695634" cy="510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2871361" y="2855255"/>
        <a:ext cx="542615" cy="306037"/>
      </dsp:txXfrm>
    </dsp:sp>
    <dsp:sp modelId="{1A3F9EC5-0FF5-451B-AE47-3D71F506AFA9}">
      <dsp:nvSpPr>
        <dsp:cNvPr id="0" name=""/>
        <dsp:cNvSpPr/>
      </dsp:nvSpPr>
      <dsp:spPr>
        <a:xfrm>
          <a:off x="274751" y="2286002"/>
          <a:ext cx="2269890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itchFamily="18" charset="0"/>
              <a:cs typeface="Times New Roman" pitchFamily="18" charset="0"/>
            </a:rPr>
            <a:t>Growth of small banks</a:t>
          </a:r>
        </a:p>
      </dsp:txBody>
      <dsp:txXfrm>
        <a:off x="607169" y="2483730"/>
        <a:ext cx="1605054" cy="954712"/>
      </dsp:txXfrm>
    </dsp:sp>
    <dsp:sp modelId="{999BAFE3-A6B1-4C21-B3C9-1937599E6858}">
      <dsp:nvSpPr>
        <dsp:cNvPr id="0" name=""/>
        <dsp:cNvSpPr/>
      </dsp:nvSpPr>
      <dsp:spPr>
        <a:xfrm rot="2518000">
          <a:off x="3116720" y="1981166"/>
          <a:ext cx="753561" cy="510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136342" y="2032017"/>
        <a:ext cx="600542" cy="306037"/>
      </dsp:txXfrm>
    </dsp:sp>
    <dsp:sp modelId="{5014AD8A-1371-4752-8F27-3387CDE4C0ED}">
      <dsp:nvSpPr>
        <dsp:cNvPr id="0" name=""/>
        <dsp:cNvSpPr/>
      </dsp:nvSpPr>
      <dsp:spPr>
        <a:xfrm>
          <a:off x="1181770" y="609596"/>
          <a:ext cx="2089696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itchFamily="18" charset="0"/>
              <a:cs typeface="Times New Roman" pitchFamily="18" charset="0"/>
            </a:rPr>
            <a:t>Absence of control</a:t>
          </a:r>
        </a:p>
      </dsp:txBody>
      <dsp:txXfrm>
        <a:off x="1487799" y="807324"/>
        <a:ext cx="1477638" cy="954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71497F6-AD01-4D62-87E9-629FEDE1FDC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3BFCBC-E157-44AF-A84A-22BECCA4BC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BANKING INDUSRY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CURRENT DEVELOPMENT IN BANKING SECTORS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2209800"/>
            <a:ext cx="4191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COMMERCIAL BANKING SYSTEM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3810000"/>
            <a:ext cx="3276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SCHEDULED BANKS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0" y="3810000"/>
            <a:ext cx="3276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NON-SCHEDULED BANKS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9000" y="5486400"/>
            <a:ext cx="2514600" cy="381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88,562 BRANCHES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3009900" y="29337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5448300" y="46101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5524500" y="30099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3162300" y="46101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987552"/>
          </a:xfrm>
        </p:spPr>
        <p:txBody>
          <a:bodyPr/>
          <a:lstStyle/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UNION BUDGET 2013-14 announced to set up a bank for woman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048000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PUBLIC SECTOR BANK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4114800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Rs. 10 billion (initial capital)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525780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RBI gave license on Sept 25, 2013</a:t>
            </a:r>
          </a:p>
        </p:txBody>
      </p:sp>
      <p:cxnSp>
        <p:nvCxnSpPr>
          <p:cNvPr id="8" name="Straight Arrow Connector 7"/>
          <p:cNvCxnSpPr>
            <a:stCxn id="3" idx="2"/>
            <a:endCxn id="4" idx="0"/>
          </p:cNvCxnSpPr>
          <p:nvPr/>
        </p:nvCxnSpPr>
        <p:spPr>
          <a:xfrm rot="5400000">
            <a:off x="4305300" y="2781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306094" y="37711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306094" y="49903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136648"/>
            <a:ext cx="8839200" cy="4721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on March 2012 there was 92432 no. of Primary Agricultural Credit Society (PACS) in India.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Total income of Regional Rural Bank (RRB) during the financial year 2012-2013 was Rs. 208 billion.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144000" cy="911352"/>
          </a:xfrm>
        </p:spPr>
        <p:txBody>
          <a:bodyPr/>
          <a:lstStyle/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First Regional Rural Bank (RRB) 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590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Tamil Nadu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429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Pandyan Grama Bank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267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“No Frills” account scheme called 'Elimai Account’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181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Maintained with zero balance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136648"/>
            <a:ext cx="9144000" cy="835152"/>
          </a:xfrm>
        </p:spPr>
        <p:txBody>
          <a:bodyPr/>
          <a:lstStyle/>
          <a:p>
            <a:pPr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31 foreign bank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200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182 branches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411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the end of march 2009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HISTORY OF BANKING INDUSTRY IN INDIA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EMERGING TRENDS IN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BANKING CRISIS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CAUSES FOR BANK FAILURES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CHALLENGES TO BANKS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CURRENT DEVELOPMENT IN BANKING SECTORS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Pre-Independence History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Post-Independence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Presidency Banks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Paper Currency Act, 1861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1921 P B ACT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IMPERIAL BANK- SBI  COMMERCIAL BANK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Reserve Bank Of India Act, 1934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Indian Companies (Amendment) Act,1936</a:t>
            </a:r>
          </a:p>
          <a:p>
            <a:pPr marL="514350" indent="-514350">
              <a:buAutoNum type="alphaU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Phase 1 : Early Years Of Independence(1947 – 1969)</a:t>
            </a:r>
          </a:p>
          <a:p>
            <a:pPr>
              <a:buNone/>
            </a:pPr>
            <a:r>
              <a:rPr lang="en-US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1949 BANKING REG. ACT</a:t>
            </a:r>
          </a:p>
          <a:p>
            <a:pPr>
              <a:buNone/>
            </a:pPr>
            <a:r>
              <a:rPr lang="en-US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1951 FIRST FIVE YEAR – RURAL/ PRIORITY SECTOR DEVELOPMENT</a:t>
            </a:r>
          </a:p>
          <a:p>
            <a:pPr>
              <a:buNone/>
            </a:pPr>
            <a:r>
              <a:rPr lang="en-US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3000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JULY 1955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SBI - ASSOCIATES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Phase 2 : (1969 – 1991)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Phase 3 : Banking Sector Reforms Since 1991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HISTORY OF BANKING INDUSTRY IN INDIA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OBJECTIVES OF BANKING SECTOR REFORMS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ENABLING MEASURES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STRENGTHENING MEASURES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INSTITUTIONAL MEASURES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758952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EMERGING TRENDS IN BANKING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BRANCH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UNIT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GROUP BANKING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CHAIN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CORRESPONDENT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INVESTMENT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MIXED BANKING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DEPOSIT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VIRTUAL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LOCAL AREA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UNIVERSAL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ELECTRONIC BANKING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INTERNATIONAL BANKING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BANKING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U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BANKING CRISIS, 1913</a:t>
            </a:r>
          </a:p>
          <a:p>
            <a:pPr marL="514350" indent="-514350">
              <a:buFont typeface="Arial" pitchFamily="34" charset="0"/>
              <a:buAutoNum type="alphaU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BANKING CRISIS, 1938</a:t>
            </a:r>
          </a:p>
          <a:p>
            <a:pPr marL="514350" indent="-514350">
              <a:buFont typeface="Arial" pitchFamily="34" charset="0"/>
              <a:buAutoNum type="alphaU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BANKING CRISIS, 1946-47</a:t>
            </a:r>
          </a:p>
          <a:p>
            <a:pPr marL="514350" indent="-514350">
              <a:buFont typeface="Arial" pitchFamily="34" charset="0"/>
              <a:buAutoNum type="alphaU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CAUSES FOR BANK FAILURES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914400"/>
          <a:ext cx="9144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CHALLENGES TO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0" y="1600200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Profitability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Risk Management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Management of NPA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Competition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Preventing Customer Defection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Reforming Human Resources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-38100" y="2933700"/>
            <a:ext cx="4572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CHALLENGES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505200" y="19050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505200" y="24384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505200" y="29718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505200" y="35814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505200" y="41910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505200" y="48006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C6004-F13C-4C11-B063-E4CAAACE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DEVELOPEMENTS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B0161-30D4-4D21-B5FC-C0A13A26DF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USAGE OF TECHNOLOGY</a:t>
            </a:r>
          </a:p>
          <a:p>
            <a:pPr marL="0" indent="0">
              <a:buNone/>
            </a:pPr>
            <a:r>
              <a:rPr lang="en-US" dirty="0"/>
              <a:t>	ATM , CARDS, Point of Sale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PAYMENT SETTLEMENT SYSTEMS</a:t>
            </a:r>
          </a:p>
          <a:p>
            <a:pPr marL="0" indent="0">
              <a:buNone/>
            </a:pPr>
            <a:r>
              <a:rPr lang="en-US" dirty="0"/>
              <a:t>	ECS, EFT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NEFT,RTGS, AEPS, UPI,IMPS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FINANCIAL INCLUSION</a:t>
            </a:r>
          </a:p>
          <a:p>
            <a:pPr marL="0" indent="0">
              <a:buNone/>
            </a:pPr>
            <a:r>
              <a:rPr lang="en-US" dirty="0"/>
              <a:t>	INCLUSION OF THOSE PEOPLE IN THE FINANCIAL SYSTEM WHO WERE EARLIER NEGLECTED/UNABLE TO ACCESS BANKING SYSTEM</a:t>
            </a:r>
          </a:p>
          <a:p>
            <a:pPr marL="0" indent="0">
              <a:buNone/>
            </a:pPr>
            <a:r>
              <a:rPr lang="en-US" dirty="0"/>
              <a:t>MOBILE BANKING</a:t>
            </a:r>
          </a:p>
          <a:p>
            <a:pPr marL="0" indent="0">
              <a:buNone/>
            </a:pPr>
            <a:r>
              <a:rPr lang="en-US" dirty="0"/>
              <a:t>MSMEs</a:t>
            </a:r>
          </a:p>
          <a:p>
            <a:pPr marL="0" indent="0">
              <a:buNone/>
            </a:pPr>
            <a:r>
              <a:rPr lang="en-US"/>
              <a:t>Micro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670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204</TotalTime>
  <Words>403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Georgia</vt:lpstr>
      <vt:lpstr>Times New Roman</vt:lpstr>
      <vt:lpstr>Wingdings</vt:lpstr>
      <vt:lpstr>Wingdings 2</vt:lpstr>
      <vt:lpstr>Civic</vt:lpstr>
      <vt:lpstr>BANKING INDUSRY</vt:lpstr>
      <vt:lpstr>TOPICS</vt:lpstr>
      <vt:lpstr>HISTORY OF BANKING INDUSTRY IN INDIA </vt:lpstr>
      <vt:lpstr>OBJECTIVES OF BANKING SECTOR REFORMS</vt:lpstr>
      <vt:lpstr> EMERGING TRENDS IN BANKING </vt:lpstr>
      <vt:lpstr>BANKING CRISIS</vt:lpstr>
      <vt:lpstr>CAUSES FOR BANK FAILURES</vt:lpstr>
      <vt:lpstr>CHALLENGES TO BANKS</vt:lpstr>
      <vt:lpstr>CURRENT DEVELOPEMENTS</vt:lpstr>
      <vt:lpstr>CURRENT DEVELOPMENT IN BANKING SECTORS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BANKING INDUSRY</dc:title>
  <dc:creator>USER</dc:creator>
  <cp:lastModifiedBy>VIJAYA BALAJI</cp:lastModifiedBy>
  <cp:revision>19</cp:revision>
  <dcterms:created xsi:type="dcterms:W3CDTF">2019-07-02T18:09:13Z</dcterms:created>
  <dcterms:modified xsi:type="dcterms:W3CDTF">2021-07-16T03:25:47Z</dcterms:modified>
</cp:coreProperties>
</file>